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6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EEE5"/>
    <a:srgbClr val="F2E4D6"/>
    <a:srgbClr val="FDFBD3"/>
    <a:srgbClr val="FFFFCC"/>
    <a:srgbClr val="99CC00"/>
    <a:srgbClr val="00CC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96" autoAdjust="0"/>
  </p:normalViewPr>
  <p:slideViewPr>
    <p:cSldViewPr snapToGrid="0">
      <p:cViewPr varScale="1">
        <p:scale>
          <a:sx n="108" d="100"/>
          <a:sy n="108" d="100"/>
        </p:scale>
        <p:origin x="678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04190D-D0E9-4DF0-B1E4-7CB2DA4C3338}" type="datetimeFigureOut">
              <a:rPr lang="sl-SI" smtClean="0"/>
              <a:t>16. 03. 2023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4201C-AEA1-4EA1-9C07-D83CDEC3223C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8611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4201C-AEA1-4EA1-9C07-D83CDEC3223C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4772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lvl="0"/>
            <a:fld id="{B568496E-81C1-4DAA-91FC-0E1B4B90C9A7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lvl="0"/>
            <a:endParaRPr lang="sl-SI"/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lvl="0"/>
            <a:fld id="{CB10FE0A-2C83-457A-86C3-2F0177834D7B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7623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33674357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01105174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3002207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15811530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0173106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69129083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BEB0B43-D655-45DF-B825-BCE3F1FAC6F7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233423-D2FC-40F6-B0AF-479F9235652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362517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7AF69A2-27B8-4782-A001-EA40A906606B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445619-B13D-4600-9F7A-B17DF0E3B43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49006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16C4268-5380-422A-9B5B-793F53AAF0F4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520624-92EA-4CDF-983A-36B490B4236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96681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3036C461-174D-4EF3-87E3-5AE2753B928F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9ABB3E-0F4A-4546-8010-6AB6BAA97115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24645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923CB5E-69EE-4DA3-A2D0-CCD2A6447061}" type="datetime1">
              <a:rPr lang="sl-SI" smtClean="0"/>
              <a:t>16. 03. 2023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FC54E4-5D6B-4CDA-8313-570D48C94031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2928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71C58CB-E240-4FF4-87F0-CB411A625437}" type="datetime1">
              <a:rPr lang="sl-SI" smtClean="0"/>
              <a:t>16. 03. 2023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D37959-6578-49BE-8D34-1B4DB936B9C3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30419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5293831-A291-4AA0-8AC3-C880653C944F}" type="datetime1">
              <a:rPr lang="sl-SI" smtClean="0"/>
              <a:t>16. 03. 2023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E5922C-F243-406E-8E2E-89694D1CFA0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27079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66621FCC-6884-4D08-96BB-6C96C66E6EAB}" type="datetime1">
              <a:rPr lang="sl-SI" smtClean="0"/>
              <a:t>16. 03. 2023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25A5F6F-9CF5-4315-AD2F-36143AE544C8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3633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674486E-312F-4BF0-8A18-738600C85DAE}" type="datetime1">
              <a:rPr lang="sl-SI" smtClean="0"/>
              <a:t>16. 03. 2023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/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022FB25-2269-4A10-8940-0F5CAEB98500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30942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50B0E578-87E2-422D-8A15-E3CC9EF78B2B}" type="datetime1">
              <a:rPr lang="sl-SI" smtClean="0"/>
              <a:t>16. 03. 2023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6C5D7E-6204-49AC-8881-F232606F55A3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17081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EE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lvl="0"/>
            <a:fld id="{5D2AB887-37BE-4BAE-8C82-839602490EA0}" type="datetime1">
              <a:rPr lang="sl-SI" smtClean="0"/>
              <a:t>16. 03. 2023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endParaRPr lang="sl-SI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fld id="{75C07AB6-2551-462F-BE1F-EA3D800D14C6}" type="slidenum">
              <a:rPr lang="sl-SI" smtClean="0"/>
              <a:t>‹Nº›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1507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  <p:sldLayoutId id="2147483910" r:id="rId14"/>
    <p:sldLayoutId id="2147483911" r:id="rId15"/>
    <p:sldLayoutId id="2147483912" r:id="rId16"/>
    <p:sldLayoutId id="2147483913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lika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38" y="429731"/>
            <a:ext cx="11485562" cy="5966266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" name="Naslov 1"/>
          <p:cNvSpPr txBox="1">
            <a:spLocks noGrp="1"/>
          </p:cNvSpPr>
          <p:nvPr>
            <p:ph type="ctrTitle"/>
          </p:nvPr>
        </p:nvSpPr>
        <p:spPr>
          <a:xfrm>
            <a:off x="629444" y="429731"/>
            <a:ext cx="5400675" cy="3481209"/>
          </a:xfrm>
        </p:spPr>
        <p:txBody>
          <a:bodyPr>
            <a:normAutofit/>
          </a:bodyPr>
          <a:lstStyle/>
          <a:p>
            <a:pPr lvl="0"/>
            <a:r>
              <a:rPr lang="en-US" sz="5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Advocacy in the Employment Service of Slovenia</a:t>
            </a:r>
            <a:endParaRPr lang="sl-SI" sz="5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odnaslov 2"/>
          <p:cNvSpPr txBox="1">
            <a:spLocks noGrp="1"/>
          </p:cNvSpPr>
          <p:nvPr>
            <p:ph type="subTitle" idx="1"/>
          </p:nvPr>
        </p:nvSpPr>
        <p:spPr>
          <a:xfrm>
            <a:off x="763524" y="4194132"/>
            <a:ext cx="10895076" cy="2006950"/>
          </a:xfrm>
        </p:spPr>
        <p:txBody>
          <a:bodyPr>
            <a:normAutofit/>
          </a:bodyPr>
          <a:lstStyle/>
          <a:p>
            <a:pPr lvl="0"/>
            <a:r>
              <a:rPr lang="sl-SI" sz="2800" b="1" dirty="0">
                <a:solidFill>
                  <a:srgbClr val="99CC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COOPERATION WITH BUSINESS</a:t>
            </a:r>
          </a:p>
          <a:p>
            <a:pPr lvl="0"/>
            <a:endParaRPr lang="sl-SI" sz="2800" b="1" dirty="0">
              <a:solidFill>
                <a:srgbClr val="99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sl-SI" sz="2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Živa Štiglic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287338" y="6099175"/>
            <a:ext cx="11904662" cy="758825"/>
          </a:xfrm>
        </p:spPr>
        <p:txBody>
          <a:bodyPr/>
          <a:lstStyle/>
          <a:p>
            <a:pPr lvl="0"/>
            <a:r>
              <a:rPr lang="sl-SI" dirty="0"/>
              <a:t>  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6207209"/>
            <a:ext cx="1527048" cy="65691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26501" y="6090592"/>
            <a:ext cx="1208285" cy="74159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0303" y="2065555"/>
            <a:ext cx="5241763" cy="4368136"/>
          </a:xfrm>
          <a:prstGeom prst="rect">
            <a:avLst/>
          </a:prstGeom>
          <a:effectLst>
            <a:glow rad="88900">
              <a:schemeClr val="accent1">
                <a:alpha val="40000"/>
              </a:schemeClr>
            </a:glow>
          </a:effectLst>
        </p:spPr>
      </p:pic>
      <p:sp>
        <p:nvSpPr>
          <p:cNvPr id="2" name="Naslov 1"/>
          <p:cNvSpPr txBox="1">
            <a:spLocks noGrp="1"/>
          </p:cNvSpPr>
          <p:nvPr>
            <p:ph type="title"/>
          </p:nvPr>
        </p:nvSpPr>
        <p:spPr>
          <a:xfrm>
            <a:off x="591614" y="816465"/>
            <a:ext cx="8761413" cy="706964"/>
          </a:xfrm>
        </p:spPr>
        <p:txBody>
          <a:bodyPr/>
          <a:lstStyle/>
          <a:p>
            <a:pPr lvl="0"/>
            <a:r>
              <a:rPr lang="sl-SI" sz="4400" dirty="0" err="1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Challenge</a:t>
            </a:r>
            <a:endParaRPr lang="sl-SI" sz="4400" dirty="0">
              <a:solidFill>
                <a:srgbClr val="F7EE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354330" y="2299107"/>
            <a:ext cx="11837670" cy="4134584"/>
          </a:xfrm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have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detected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that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certain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long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term-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unemployed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need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extra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assistance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form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advocacy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– </a:t>
            </a:r>
          </a:p>
          <a:p>
            <a:pPr marL="0" lvl="0" indent="0">
              <a:buNone/>
            </a:pP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get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access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job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interviews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, </a:t>
            </a:r>
          </a:p>
          <a:p>
            <a:pPr marL="0" lvl="0" indent="0">
              <a:buNone/>
            </a:pP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as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they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are not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recognized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as a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suitable</a:t>
            </a:r>
            <a:endParaRPr lang="sl-SI" sz="80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candidates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by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employers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even though they </a:t>
            </a:r>
            <a:endParaRPr lang="sl-SI" sz="8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are motivated 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8000" b="1" dirty="0" err="1">
                <a:solidFill>
                  <a:schemeClr val="tx2">
                    <a:lumMod val="50000"/>
                  </a:schemeClr>
                </a:solidFill>
              </a:rPr>
              <a:t>nd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have 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a</a:t>
            </a:r>
            <a:r>
              <a:rPr lang="en-US" sz="8000" b="1" dirty="0">
                <a:solidFill>
                  <a:schemeClr val="tx2">
                    <a:lumMod val="50000"/>
                  </a:schemeClr>
                </a:solidFill>
              </a:rPr>
              <a:t> necessary skills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0" lvl="0" indent="0">
              <a:buNone/>
            </a:pPr>
            <a:br>
              <a:rPr lang="sl-SI" sz="80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colleagues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have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expressed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need</a:t>
            </a:r>
            <a:endParaRPr lang="sl-SI" sz="8000" b="1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to be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additionally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b="1" dirty="0" err="1">
                <a:solidFill>
                  <a:schemeClr val="tx2">
                    <a:lumMod val="50000"/>
                  </a:schemeClr>
                </a:solidFill>
              </a:rPr>
              <a:t>trained</a:t>
            </a:r>
            <a:r>
              <a:rPr lang="sl-SI" sz="80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to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provide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advocacy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this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group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8000" dirty="0" err="1">
                <a:solidFill>
                  <a:schemeClr val="tx2">
                    <a:lumMod val="50000"/>
                  </a:schemeClr>
                </a:solidFill>
              </a:rPr>
              <a:t>unemployed</a:t>
            </a:r>
            <a:r>
              <a:rPr lang="sl-SI" sz="8000" dirty="0">
                <a:solidFill>
                  <a:schemeClr val="tx2">
                    <a:lumMod val="50000"/>
                  </a:schemeClr>
                </a:solidFill>
              </a:rPr>
              <a:t>. </a:t>
            </a:r>
          </a:p>
          <a:p>
            <a:pPr marL="0" lvl="0" indent="0">
              <a:buNone/>
            </a:pPr>
            <a:r>
              <a:rPr lang="sl-SI" sz="7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/>
            <a:endParaRPr lang="sl-SI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11768"/>
            <a:ext cx="1499746" cy="64623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736" y="5951703"/>
            <a:ext cx="1296360" cy="795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Training</a:t>
            </a:r>
            <a:r>
              <a:rPr lang="sl-SI" sz="4400" dirty="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content</a:t>
            </a:r>
            <a:r>
              <a:rPr lang="sl-SI" sz="4400" dirty="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needs</a:t>
            </a:r>
            <a:endParaRPr lang="sl-SI" sz="4400" dirty="0">
              <a:solidFill>
                <a:srgbClr val="F2E4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297210" y="2456586"/>
            <a:ext cx="8761412" cy="3416300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Meaning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advocacy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when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use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it</a:t>
            </a: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2. How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recognize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which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unemployed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to </a:t>
            </a: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advocate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3. How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recognize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suitable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employers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advocacy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unemployed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4. How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establish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good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partnership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>
              <a:buNone/>
            </a:pP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employers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5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. 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How to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negotiate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ephasised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!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42270" y="6150803"/>
            <a:ext cx="1152244" cy="70719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81285"/>
            <a:ext cx="1499746" cy="646232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438" y="5186260"/>
            <a:ext cx="2684820" cy="1150638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8257" y="2530136"/>
            <a:ext cx="3609289" cy="241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sl-SI" sz="4400" dirty="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negotiation</a:t>
            </a:r>
            <a:r>
              <a:rPr lang="sl-SI" sz="4400" dirty="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67287" y="2495354"/>
            <a:ext cx="11326607" cy="4310743"/>
          </a:xfrm>
        </p:spPr>
        <p:txBody>
          <a:bodyPr>
            <a:normAutofit fontScale="62500" lnSpcReduction="20000"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sl-SI" sz="3100" dirty="0" err="1">
                <a:solidFill>
                  <a:schemeClr val="tx2">
                    <a:lumMod val="50000"/>
                  </a:schemeClr>
                </a:solidFill>
              </a:rPr>
              <a:t>Significant</a:t>
            </a:r>
            <a:r>
              <a:rPr lang="sl-SI" sz="3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b="1" dirty="0" err="1">
                <a:solidFill>
                  <a:schemeClr val="tx2">
                    <a:lumMod val="50000"/>
                  </a:schemeClr>
                </a:solidFill>
              </a:rPr>
              <a:t>lack</a:t>
            </a:r>
            <a:r>
              <a:rPr lang="sl-SI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b="1" dirty="0" err="1">
                <a:solidFill>
                  <a:schemeClr val="tx2">
                    <a:lumMod val="50000"/>
                  </a:schemeClr>
                </a:solidFill>
              </a:rPr>
              <a:t>of</a:t>
            </a:r>
            <a:r>
              <a:rPr lang="sl-SI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b="1" dirty="0" err="1">
                <a:solidFill>
                  <a:schemeClr val="tx2">
                    <a:lumMod val="50000"/>
                  </a:schemeClr>
                </a:solidFill>
              </a:rPr>
              <a:t>negotiation</a:t>
            </a:r>
            <a:r>
              <a:rPr lang="sl-SI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b="1" dirty="0" err="1">
                <a:solidFill>
                  <a:schemeClr val="tx2">
                    <a:lumMod val="50000"/>
                  </a:schemeClr>
                </a:solidFill>
              </a:rPr>
              <a:t>skills</a:t>
            </a:r>
            <a:r>
              <a:rPr lang="sl-SI" sz="31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tx2">
                    <a:lumMod val="50000"/>
                  </a:schemeClr>
                </a:solidFill>
              </a:rPr>
              <a:t>among</a:t>
            </a:r>
            <a:r>
              <a:rPr lang="sl-SI" sz="31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3100" dirty="0" err="1">
                <a:solidFill>
                  <a:schemeClr val="tx2">
                    <a:lumMod val="50000"/>
                  </a:schemeClr>
                </a:solidFill>
              </a:rPr>
              <a:t>our</a:t>
            </a:r>
            <a:r>
              <a:rPr lang="sl-SI" sz="3100" dirty="0">
                <a:solidFill>
                  <a:schemeClr val="tx2">
                    <a:lumMod val="50000"/>
                  </a:schemeClr>
                </a:solidFill>
              </a:rPr>
              <a:t>    </a:t>
            </a:r>
          </a:p>
          <a:p>
            <a:pPr marL="0" lvl="0" indent="0">
              <a:buNone/>
            </a:pPr>
            <a:r>
              <a:rPr lang="sl-SI" sz="3100" dirty="0">
                <a:solidFill>
                  <a:schemeClr val="tx2">
                    <a:lumMod val="50000"/>
                  </a:schemeClr>
                </a:solidFill>
              </a:rPr>
              <a:t>     </a:t>
            </a:r>
            <a:r>
              <a:rPr lang="sl-SI" sz="3100" dirty="0" err="1">
                <a:solidFill>
                  <a:schemeClr val="tx2">
                    <a:lumMod val="50000"/>
                  </a:schemeClr>
                </a:solidFill>
              </a:rPr>
              <a:t>colleagues</a:t>
            </a:r>
            <a:endParaRPr lang="sl-SI" sz="31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Ø"/>
            </a:pPr>
            <a:r>
              <a:rPr lang="sl-SI" sz="3100" dirty="0" err="1"/>
              <a:t>Negotiation</a:t>
            </a:r>
            <a:r>
              <a:rPr lang="sl-SI" sz="3100" dirty="0"/>
              <a:t> </a:t>
            </a:r>
            <a:r>
              <a:rPr lang="sl-SI" sz="3100" dirty="0" err="1"/>
              <a:t>skills</a:t>
            </a:r>
            <a:r>
              <a:rPr lang="sl-SI" sz="3100" dirty="0"/>
              <a:t> as </a:t>
            </a:r>
            <a:r>
              <a:rPr lang="sl-SI" sz="3100" b="1" dirty="0" err="1"/>
              <a:t>crucial</a:t>
            </a:r>
            <a:r>
              <a:rPr lang="sl-SI" sz="3100" b="1" dirty="0"/>
              <a:t> element </a:t>
            </a:r>
            <a:r>
              <a:rPr lang="sl-SI" sz="3100" b="1" dirty="0" err="1"/>
              <a:t>for</a:t>
            </a:r>
            <a:r>
              <a:rPr lang="sl-SI" sz="3100" b="1" dirty="0"/>
              <a:t> </a:t>
            </a:r>
            <a:r>
              <a:rPr lang="sl-SI" sz="3100" b="1" dirty="0" err="1"/>
              <a:t>efficient</a:t>
            </a:r>
            <a:r>
              <a:rPr lang="sl-SI" sz="3100" b="1" dirty="0"/>
              <a:t> </a:t>
            </a:r>
            <a:r>
              <a:rPr lang="sl-SI" sz="3100" b="1" dirty="0" err="1"/>
              <a:t>communication</a:t>
            </a:r>
            <a:r>
              <a:rPr lang="sl-SI" sz="3100" b="1" dirty="0"/>
              <a:t> </a:t>
            </a:r>
          </a:p>
          <a:p>
            <a:pPr marL="0" lvl="0" indent="0">
              <a:buNone/>
            </a:pPr>
            <a:r>
              <a:rPr lang="sl-SI" sz="3100" b="1" dirty="0"/>
              <a:t>     </a:t>
            </a:r>
            <a:r>
              <a:rPr lang="sl-SI" sz="3100" b="1" dirty="0" err="1"/>
              <a:t>with</a:t>
            </a:r>
            <a:r>
              <a:rPr lang="sl-SI" sz="3100" b="1" dirty="0"/>
              <a:t> </a:t>
            </a:r>
            <a:r>
              <a:rPr lang="sl-SI" sz="3100" b="1" dirty="0" err="1"/>
              <a:t>employers</a:t>
            </a:r>
            <a:r>
              <a:rPr lang="sl-SI" sz="3100" dirty="0"/>
              <a:t> </a:t>
            </a:r>
            <a:r>
              <a:rPr lang="sl-SI" sz="3100" dirty="0" err="1"/>
              <a:t>during</a:t>
            </a:r>
            <a:r>
              <a:rPr lang="sl-SI" sz="3100" dirty="0"/>
              <a:t> </a:t>
            </a:r>
            <a:r>
              <a:rPr lang="sl-SI" sz="3100" dirty="0" err="1"/>
              <a:t>the</a:t>
            </a:r>
            <a:r>
              <a:rPr lang="sl-SI" sz="3100" dirty="0"/>
              <a:t> </a:t>
            </a:r>
            <a:r>
              <a:rPr lang="sl-SI" sz="3100" dirty="0" err="1"/>
              <a:t>advocacy</a:t>
            </a:r>
            <a:r>
              <a:rPr lang="sl-SI" sz="3100" dirty="0"/>
              <a:t> </a:t>
            </a:r>
            <a:r>
              <a:rPr lang="sl-SI" sz="3100" dirty="0" err="1"/>
              <a:t>process</a:t>
            </a:r>
            <a:r>
              <a:rPr lang="sl-SI" sz="3100" dirty="0"/>
              <a:t> 										 </a:t>
            </a:r>
          </a:p>
          <a:p>
            <a:pPr marL="0" lvl="0" indent="0">
              <a:buNone/>
            </a:pPr>
            <a:endParaRPr lang="sl-SI" sz="2400" dirty="0"/>
          </a:p>
          <a:p>
            <a:pPr marL="0" lvl="0" indent="0">
              <a:buNone/>
            </a:pPr>
            <a:r>
              <a:rPr lang="sl-SI" sz="2400" b="1" dirty="0"/>
              <a:t>										      </a:t>
            </a:r>
            <a:r>
              <a:rPr lang="sl-SI" sz="2800" b="1" dirty="0" err="1">
                <a:solidFill>
                  <a:schemeClr val="tx2">
                    <a:lumMod val="50000"/>
                  </a:schemeClr>
                </a:solidFill>
              </a:rPr>
              <a:t>Solution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</a:rPr>
              <a:t>: </a:t>
            </a:r>
          </a:p>
          <a:p>
            <a:pPr marL="0" lvl="0" indent="0">
              <a:buNone/>
            </a:pPr>
            <a:r>
              <a:rPr lang="sl-SI" sz="2800" b="1" dirty="0">
                <a:solidFill>
                  <a:schemeClr val="tx2">
                    <a:lumMod val="50000"/>
                  </a:schemeClr>
                </a:solidFill>
              </a:rPr>
              <a:t>                                                                            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We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created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an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innovative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80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                                       </a:t>
            </a:r>
          </a:p>
          <a:p>
            <a:pPr marL="0" lvl="0" indent="0" algn="r">
              <a:buNone/>
            </a:pPr>
            <a:r>
              <a:rPr lang="sl-SI" sz="2800" dirty="0">
                <a:solidFill>
                  <a:schemeClr val="tx2">
                    <a:lumMod val="50000"/>
                  </a:schemeClr>
                </a:solidFill>
              </a:rPr>
              <a:t>       </a:t>
            </a:r>
            <a:r>
              <a:rPr lang="sl-SI" sz="28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marL="0" lvl="0" indent="0" algn="r">
              <a:buNone/>
            </a:pPr>
            <a:endParaRPr lang="sl-SI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l-SI" sz="2800" dirty="0">
              <a:solidFill>
                <a:schemeClr val="tx2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sl-SI" dirty="0"/>
          </a:p>
          <a:p>
            <a:pPr marL="0" lvl="0" indent="0">
              <a:buNone/>
            </a:pPr>
            <a:r>
              <a:rPr lang="sl-SI" dirty="0"/>
              <a:t>                                                              	     </a:t>
            </a:r>
            <a:br>
              <a:rPr lang="sl-SI" sz="2400" dirty="0"/>
            </a:br>
            <a:r>
              <a:rPr lang="sl-SI" sz="2400" dirty="0"/>
              <a:t>								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0702" y="5914663"/>
            <a:ext cx="1404253" cy="76892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04952"/>
            <a:ext cx="1261872" cy="54373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0315" y="2671747"/>
            <a:ext cx="2568159" cy="172270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" t="19179" r="2645" b="19377"/>
          <a:stretch/>
        </p:blipFill>
        <p:spPr>
          <a:xfrm>
            <a:off x="968288" y="3915120"/>
            <a:ext cx="3523985" cy="2455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Innovative</a:t>
            </a:r>
            <a:r>
              <a:rPr lang="sl-SI" sz="4400" dirty="0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dirty="0" err="1">
                <a:solidFill>
                  <a:srgbClr val="F2E4D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elements</a:t>
            </a:r>
            <a:endParaRPr lang="sl-SI" sz="4400" dirty="0">
              <a:solidFill>
                <a:srgbClr val="F2E4D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 txBox="1">
            <a:spLocks noGrp="1"/>
          </p:cNvSpPr>
          <p:nvPr>
            <p:ph idx="1"/>
          </p:nvPr>
        </p:nvSpPr>
        <p:spPr>
          <a:xfrm>
            <a:off x="472770" y="2626886"/>
            <a:ext cx="8761412" cy="3416300"/>
          </a:xfrm>
        </p:spPr>
        <p:txBody>
          <a:bodyPr>
            <a:normAutofit/>
          </a:bodyPr>
          <a:lstStyle/>
          <a:p>
            <a:pPr lvl="0"/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Developing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a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programme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together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external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business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advisors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pPr lvl="0"/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Role-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play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with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personalized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feedback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each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participant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Feedback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given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from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external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business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advisor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PES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experts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Personal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growth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development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plan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elaborated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for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each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participant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0080" y="6043186"/>
            <a:ext cx="1218381" cy="74778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60" y="6144742"/>
            <a:ext cx="1499746" cy="646232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8" t="29084" r="7060" b="30969"/>
          <a:stretch/>
        </p:blipFill>
        <p:spPr>
          <a:xfrm>
            <a:off x="8728156" y="4600431"/>
            <a:ext cx="2881412" cy="1672287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0119">
            <a:off x="9168260" y="2595089"/>
            <a:ext cx="2259652" cy="15064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 err="1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Execution</a:t>
            </a:r>
            <a:r>
              <a:rPr lang="sl-SI" sz="4400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4400" dirty="0" err="1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phase</a:t>
            </a:r>
            <a:endParaRPr lang="sl-SI" sz="4400" dirty="0">
              <a:solidFill>
                <a:srgbClr val="F7EEE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6838" y="2446246"/>
            <a:ext cx="8761412" cy="2905760"/>
          </a:xfrm>
        </p:spPr>
        <p:txBody>
          <a:bodyPr>
            <a:noAutofit/>
          </a:bodyPr>
          <a:lstStyle/>
          <a:p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started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in September 2020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ongoing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activity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sz="12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„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trainers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“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approach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is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included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–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all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participants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obtain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skills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to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train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promote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advocacy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among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their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colleagues</a:t>
            </a:r>
            <a:endParaRPr lang="sl-SI" sz="2200" dirty="0">
              <a:solidFill>
                <a:schemeClr val="tx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sl-SI" sz="9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monitoring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evaluation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are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still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in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process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but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dirty="0" err="1">
                <a:solidFill>
                  <a:schemeClr val="tx2">
                    <a:lumMod val="50000"/>
                  </a:schemeClr>
                </a:solidFill>
              </a:rPr>
              <a:t>the</a:t>
            </a:r>
            <a:r>
              <a:rPr lang="sl-SI" sz="22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feedbacks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received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so far are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very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encouraging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and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sl-SI" sz="2200" b="1" dirty="0" err="1">
                <a:solidFill>
                  <a:schemeClr val="tx2">
                    <a:lumMod val="50000"/>
                  </a:schemeClr>
                </a:solidFill>
              </a:rPr>
              <a:t>positive</a:t>
            </a:r>
            <a:r>
              <a:rPr lang="sl-SI" sz="2200" b="1" dirty="0">
                <a:solidFill>
                  <a:schemeClr val="tx2">
                    <a:lumMod val="50000"/>
                  </a:schemeClr>
                </a:solidFill>
              </a:rPr>
              <a:t>   </a:t>
            </a:r>
            <a:r>
              <a:rPr lang="sl-SI" sz="1050" b="1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  <a:p>
            <a:endParaRPr lang="sl-SI" sz="10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17620"/>
            <a:ext cx="1499746" cy="646232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3100" y="5972714"/>
            <a:ext cx="1242939" cy="758847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840" y="2345279"/>
            <a:ext cx="2413907" cy="1689511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4839" y="4381566"/>
            <a:ext cx="2413907" cy="152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735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964017" y="4192249"/>
            <a:ext cx="7986174" cy="2233737"/>
          </a:xfrm>
        </p:spPr>
        <p:txBody>
          <a:bodyPr/>
          <a:lstStyle/>
          <a:p>
            <a:r>
              <a:rPr lang="sl-SI" sz="6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</a:t>
            </a:r>
            <a:r>
              <a:rPr lang="sl-SI" sz="6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sl-SI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l-SI" sz="60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sl-SI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br>
              <a:rPr lang="sl-SI" b="1" dirty="0"/>
            </a:br>
            <a:br>
              <a:rPr lang="sl-SI" dirty="0"/>
            </a:br>
            <a:r>
              <a:rPr lang="sl-SI" dirty="0"/>
              <a:t>       </a:t>
            </a:r>
            <a:r>
              <a:rPr lang="en-US" sz="4800" b="1" dirty="0">
                <a:solidFill>
                  <a:schemeClr val="tx2">
                    <a:lumMod val="50000"/>
                  </a:schemeClr>
                </a:solidFill>
              </a:rPr>
              <a:t>ANY QUESTIONS</a:t>
            </a:r>
            <a:r>
              <a:rPr lang="sl-SI" sz="4800" b="1" dirty="0">
                <a:solidFill>
                  <a:schemeClr val="tx2">
                    <a:lumMod val="50000"/>
                  </a:schemeClr>
                </a:solidFill>
              </a:rPr>
              <a:t>?</a:t>
            </a:r>
            <a:br>
              <a:rPr lang="sl-SI" sz="4800" b="1" dirty="0">
                <a:solidFill>
                  <a:schemeClr val="tx2">
                    <a:lumMod val="50000"/>
                  </a:schemeClr>
                </a:solidFill>
              </a:rPr>
            </a:br>
            <a:br>
              <a:rPr lang="en-US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4800" b="1" dirty="0">
                <a:solidFill>
                  <a:schemeClr val="tx2">
                    <a:lumMod val="50000"/>
                  </a:schemeClr>
                </a:solidFill>
              </a:rPr>
              <a:t>                                </a:t>
            </a:r>
            <a:br>
              <a:rPr lang="sl-SI" sz="4800" b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sl-SI" sz="4800" b="1" dirty="0">
                <a:solidFill>
                  <a:schemeClr val="tx2">
                    <a:lumMod val="50000"/>
                  </a:schemeClr>
                </a:solidFill>
              </a:rPr>
              <a:t>    </a:t>
            </a:r>
            <a:r>
              <a:rPr lang="sl-SI" sz="4800" b="1" u="sng" dirty="0" err="1">
                <a:solidFill>
                  <a:schemeClr val="tx2">
                    <a:lumMod val="50000"/>
                  </a:schemeClr>
                </a:solidFill>
              </a:rPr>
              <a:t>ziva.stiglic</a:t>
            </a:r>
            <a:r>
              <a:rPr lang="en-US" sz="4800" b="1" u="sng" dirty="0">
                <a:solidFill>
                  <a:schemeClr val="tx2">
                    <a:lumMod val="50000"/>
                  </a:schemeClr>
                </a:solidFill>
              </a:rPr>
              <a:t>@ess.gov.si</a:t>
            </a:r>
            <a:br>
              <a:rPr lang="en-US" sz="4800" dirty="0">
                <a:solidFill>
                  <a:schemeClr val="tx2">
                    <a:lumMod val="50000"/>
                  </a:schemeClr>
                </a:solidFill>
              </a:rPr>
            </a:br>
            <a:endParaRPr lang="sl-SI" sz="4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3129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72656" y="4858327"/>
            <a:ext cx="10788072" cy="1091068"/>
          </a:xfrm>
        </p:spPr>
        <p:txBody>
          <a:bodyPr>
            <a:normAutofit fontScale="90000"/>
          </a:bodyPr>
          <a:lstStyle/>
          <a:p>
            <a:pPr algn="ctr"/>
            <a:r>
              <a:rPr lang="sl-SI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en-US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resented activities are carried-out under the project</a:t>
            </a:r>
            <a:br>
              <a:rPr lang="sl-SI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“</a:t>
            </a:r>
            <a:r>
              <a:rPr lang="en-US" b="1" dirty="0"/>
              <a:t>Performing services for the unemployed, other job seekers and employers</a:t>
            </a:r>
            <a:r>
              <a:rPr lang="en-US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”, </a:t>
            </a:r>
            <a:br>
              <a:rPr lang="sl-SI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co-financed by </a:t>
            </a:r>
            <a:r>
              <a:rPr lang="sl-SI" dirty="0" err="1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sl-SI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European Social Fund</a:t>
            </a:r>
            <a:r>
              <a:rPr lang="sl-SI" dirty="0">
                <a:solidFill>
                  <a:srgbClr val="F7EEE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Označba mesta slike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912" b="4912"/>
          <a:stretch>
            <a:fillRect/>
          </a:stretch>
        </p:blipFill>
        <p:spPr>
          <a:xfrm>
            <a:off x="1447919" y="1867493"/>
            <a:ext cx="3028425" cy="1176623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690" y="1862424"/>
            <a:ext cx="1935530" cy="118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48196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aelektrena sejna soba">
  <a:themeElements>
    <a:clrScheme name="Naelektrena sejna soba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Naelektrena sejna soba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aelektrena sejna soba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Naelektrena sejna soba">
    <a:dk1>
      <a:sysClr val="windowText" lastClr="000000"/>
    </a:dk1>
    <a:lt1>
      <a:sysClr val="window" lastClr="FFFFFF"/>
    </a:lt1>
    <a:dk2>
      <a:srgbClr val="0E5580"/>
    </a:dk2>
    <a:lt2>
      <a:srgbClr val="EBEBEB"/>
    </a:lt2>
    <a:accent1>
      <a:srgbClr val="ACD433"/>
    </a:accent1>
    <a:accent2>
      <a:srgbClr val="E6C133"/>
    </a:accent2>
    <a:accent3>
      <a:srgbClr val="EF7A24"/>
    </a:accent3>
    <a:accent4>
      <a:srgbClr val="5AA0F5"/>
    </a:accent4>
    <a:accent5>
      <a:srgbClr val="75CEEC"/>
    </a:accent5>
    <a:accent6>
      <a:srgbClr val="65D6A0"/>
    </a:accent6>
    <a:hlink>
      <a:srgbClr val="C4E46E"/>
    </a:hlink>
    <a:folHlink>
      <a:srgbClr val="BDE0F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1051</TotalTime>
  <Words>360</Words>
  <Application>Microsoft Office PowerPoint</Application>
  <PresentationFormat>Panorámica</PresentationFormat>
  <Paragraphs>53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Wingdings</vt:lpstr>
      <vt:lpstr>Wingdings 3</vt:lpstr>
      <vt:lpstr>Naelektrena sejna soba</vt:lpstr>
      <vt:lpstr>Advocacy in the Employment Service of Slovenia</vt:lpstr>
      <vt:lpstr>Challenge</vt:lpstr>
      <vt:lpstr>Training content needs</vt:lpstr>
      <vt:lpstr>Why negotiation?</vt:lpstr>
      <vt:lpstr>Innovative elements</vt:lpstr>
      <vt:lpstr>Execution phase</vt:lpstr>
      <vt:lpstr>        Thank you!         ANY QUESTIONS?                                       ziva.stiglic@ess.gov.si </vt:lpstr>
      <vt:lpstr>Presented activities are carried-out under the project  “Performing services for the unemployed, other job seekers and employers”,  co-financed by the European Social Fund.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ADVOCACY OF LONG-TERM UNEMPLOYED</dc:title>
  <dc:creator>Živa Štiglic</dc:creator>
  <cp:lastModifiedBy>sgriaj016</cp:lastModifiedBy>
  <cp:revision>44</cp:revision>
  <dcterms:created xsi:type="dcterms:W3CDTF">2021-07-14T07:52:49Z</dcterms:created>
  <dcterms:modified xsi:type="dcterms:W3CDTF">2023-03-16T10:12:01Z</dcterms:modified>
</cp:coreProperties>
</file>